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60" r:id="rId6"/>
    <p:sldId id="257" r:id="rId7"/>
    <p:sldId id="273" r:id="rId8"/>
    <p:sldId id="27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8F5E4-00ED-436D-BF56-54851BE0FC3B}" v="394" dt="2021-10-14T16:12:17.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97" d="100"/>
          <a:sy n="97" d="100"/>
        </p:scale>
        <p:origin x="515" y="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Record Sealing Approaches</a:t>
            </a:r>
            <a:endParaRPr lang="en-US" dirty="0"/>
          </a:p>
        </p:txBody>
      </p:sp>
      <p:sp>
        <p:nvSpPr>
          <p:cNvPr id="3" name="Subtitle 2"/>
          <p:cNvSpPr>
            <a:spLocks noGrp="1"/>
          </p:cNvSpPr>
          <p:nvPr>
            <p:ph type="subTitle" idx="1"/>
          </p:nvPr>
        </p:nvSpPr>
        <p:spPr>
          <a:xfrm>
            <a:off x="2500604" y="4352544"/>
            <a:ext cx="7165910" cy="1239894"/>
          </a:xfrm>
        </p:spPr>
        <p:txBody>
          <a:bodyPr>
            <a:normAutofit fontScale="85000" lnSpcReduction="10000"/>
          </a:bodyPr>
          <a:lstStyle/>
          <a:p>
            <a:r>
              <a:rPr lang="en-US"/>
              <a:t>ULC Study Committee on the Use of Tenant Information in Rental Decisions</a:t>
            </a:r>
          </a:p>
          <a:p>
            <a:r>
              <a:rPr lang="en-US"/>
              <a:t>Esme Caramello, Reporter</a:t>
            </a:r>
          </a:p>
          <a:p>
            <a:r>
              <a:rPr lang="en-US"/>
              <a:t>October 14, 2021</a:t>
            </a:r>
            <a:endParaRPr lang="en-US" dirty="0"/>
          </a:p>
        </p:txBody>
      </p:sp>
    </p:spTree>
    <p:extLst>
      <p:ext uri="{BB962C8B-B14F-4D97-AF65-F5344CB8AC3E}">
        <p14:creationId xmlns:p14="http://schemas.microsoft.com/office/powerpoint/2010/main" val="82850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Court record sealing in general</a:t>
            </a:r>
          </a:p>
        </p:txBody>
      </p:sp>
      <p:sp>
        <p:nvSpPr>
          <p:cNvPr id="3" name="Content Placeholder 2"/>
          <p:cNvSpPr>
            <a:spLocks noGrp="1"/>
          </p:cNvSpPr>
          <p:nvPr>
            <p:ph idx="1"/>
          </p:nvPr>
        </p:nvSpPr>
        <p:spPr>
          <a:xfrm>
            <a:off x="5591694" y="262890"/>
            <a:ext cx="6295505" cy="6457950"/>
          </a:xfrm>
        </p:spPr>
        <p:txBody>
          <a:bodyPr anchor="ctr">
            <a:normAutofit/>
          </a:bodyPr>
          <a:lstStyle/>
          <a:p>
            <a:pPr>
              <a:lnSpc>
                <a:spcPct val="90000"/>
              </a:lnSpc>
              <a:spcBef>
                <a:spcPts val="1800"/>
              </a:spcBef>
            </a:pPr>
            <a:r>
              <a:rPr lang="en-US" sz="2200" dirty="0"/>
              <a:t>At both the state and federal levels, there is a presumption of public access to court records.  This enables the public “to keep a watchful eye on the workings of public agencies.” </a:t>
            </a:r>
            <a:r>
              <a:rPr lang="en-US" sz="2200" i="1" dirty="0"/>
              <a:t>Nixon v. Warner Communications</a:t>
            </a:r>
            <a:r>
              <a:rPr lang="en-US" sz="2200" dirty="0"/>
              <a:t>, 435 U.S. 589, 598 (1978).  In some states, the right is based in the common law, while in others it is constitutional.</a:t>
            </a:r>
          </a:p>
          <a:p>
            <a:pPr>
              <a:lnSpc>
                <a:spcPct val="90000"/>
              </a:lnSpc>
              <a:spcBef>
                <a:spcPts val="1800"/>
              </a:spcBef>
            </a:pPr>
            <a:r>
              <a:rPr lang="en-US" sz="2200" dirty="0"/>
              <a:t>Despite the presumption of public access, it is common for states to shield certain categories of court records from public view where legislators determine the harm of disclosure outweighs the public interest in access.</a:t>
            </a:r>
          </a:p>
          <a:p>
            <a:pPr>
              <a:lnSpc>
                <a:spcPct val="90000"/>
              </a:lnSpc>
              <a:spcBef>
                <a:spcPts val="1800"/>
              </a:spcBef>
            </a:pPr>
            <a:r>
              <a:rPr lang="en-US" sz="2200" dirty="0"/>
              <a:t>Judges also usually have the discretionary authority to seal otherwise public records.</a:t>
            </a:r>
          </a:p>
          <a:p>
            <a:pPr>
              <a:lnSpc>
                <a:spcPct val="90000"/>
              </a:lnSpc>
              <a:spcBef>
                <a:spcPts val="1800"/>
              </a:spcBef>
            </a:pPr>
            <a:r>
              <a:rPr lang="en-US" sz="2200" dirty="0"/>
              <a:t>Criminal record expungement schemes have become common.</a:t>
            </a:r>
          </a:p>
        </p:txBody>
      </p:sp>
    </p:spTree>
    <p:extLst>
      <p:ext uri="{BB962C8B-B14F-4D97-AF65-F5344CB8AC3E}">
        <p14:creationId xmlns:p14="http://schemas.microsoft.com/office/powerpoint/2010/main" val="3341839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496" y="978776"/>
            <a:ext cx="5925310" cy="1174991"/>
          </a:xfrm>
        </p:spPr>
        <p:txBody>
          <a:bodyPr>
            <a:normAutofit/>
          </a:bodyPr>
          <a:lstStyle/>
          <a:p>
            <a:r>
              <a:rPr lang="en-US" sz="2400" dirty="0"/>
              <a:t>Record sealing approaches</a:t>
            </a:r>
          </a:p>
        </p:txBody>
      </p:sp>
      <p:pic>
        <p:nvPicPr>
          <p:cNvPr id="5" name="Picture 4">
            <a:extLst>
              <a:ext uri="{FF2B5EF4-FFF2-40B4-BE49-F238E27FC236}">
                <a16:creationId xmlns:a16="http://schemas.microsoft.com/office/drawing/2014/main" id="{AED9CD26-2AE8-4968-AFB5-ED304850AAE3}"/>
              </a:ext>
            </a:extLst>
          </p:cNvPr>
          <p:cNvPicPr>
            <a:picLocks noChangeAspect="1"/>
          </p:cNvPicPr>
          <p:nvPr/>
        </p:nvPicPr>
        <p:blipFill>
          <a:blip r:embed="rId2"/>
          <a:srcRect l="27363" r="27363"/>
          <a:stretch/>
        </p:blipFill>
        <p:spPr>
          <a:xfrm>
            <a:off x="20" y="10"/>
            <a:ext cx="4657325" cy="6857990"/>
          </a:xfrm>
          <a:prstGeom prst="rect">
            <a:avLst/>
          </a:prstGeom>
        </p:spPr>
      </p:pic>
      <p:sp>
        <p:nvSpPr>
          <p:cNvPr id="3" name="Content Placeholder 2"/>
          <p:cNvSpPr>
            <a:spLocks noGrp="1"/>
          </p:cNvSpPr>
          <p:nvPr>
            <p:ph idx="1"/>
          </p:nvPr>
        </p:nvSpPr>
        <p:spPr>
          <a:xfrm>
            <a:off x="5445496" y="2450123"/>
            <a:ext cx="5925310" cy="3938954"/>
          </a:xfrm>
        </p:spPr>
        <p:txBody>
          <a:bodyPr>
            <a:normAutofit/>
          </a:bodyPr>
          <a:lstStyle/>
          <a:p>
            <a:pPr marL="514350" indent="-514350">
              <a:spcBef>
                <a:spcPts val="0"/>
              </a:spcBef>
              <a:spcAft>
                <a:spcPts val="2400"/>
              </a:spcAft>
              <a:buFont typeface="+mj-lt"/>
              <a:buAutoNum type="arabicPeriod"/>
            </a:pPr>
            <a:r>
              <a:rPr lang="en-US" sz="2800" dirty="0"/>
              <a:t>Automatic sealing upon filing</a:t>
            </a:r>
          </a:p>
          <a:p>
            <a:pPr marL="514350" indent="-514350">
              <a:spcBef>
                <a:spcPts val="0"/>
              </a:spcBef>
              <a:spcAft>
                <a:spcPts val="2400"/>
              </a:spcAft>
              <a:buFont typeface="+mj-lt"/>
              <a:buAutoNum type="arabicPeriod"/>
            </a:pPr>
            <a:r>
              <a:rPr lang="en-US" sz="2800" dirty="0"/>
              <a:t>Automatic sealing upon conclusion of case</a:t>
            </a:r>
          </a:p>
          <a:p>
            <a:pPr marL="514350" indent="-514350">
              <a:spcBef>
                <a:spcPts val="0"/>
              </a:spcBef>
              <a:spcAft>
                <a:spcPts val="2400"/>
              </a:spcAft>
              <a:buFont typeface="+mj-lt"/>
              <a:buAutoNum type="arabicPeriod"/>
            </a:pPr>
            <a:r>
              <a:rPr lang="en-US" sz="2800" dirty="0"/>
              <a:t>Sealing as of right upon motion</a:t>
            </a:r>
          </a:p>
          <a:p>
            <a:pPr marL="514350" indent="-514350">
              <a:spcBef>
                <a:spcPts val="0"/>
              </a:spcBef>
              <a:spcAft>
                <a:spcPts val="2400"/>
              </a:spcAft>
              <a:buFont typeface="+mj-lt"/>
              <a:buAutoNum type="arabicPeriod"/>
            </a:pPr>
            <a:r>
              <a:rPr lang="en-US" sz="2800" dirty="0"/>
              <a:t>Discretionary sealing upon motion</a:t>
            </a:r>
          </a:p>
        </p:txBody>
      </p:sp>
      <p:sp>
        <p:nvSpPr>
          <p:cNvPr id="6" name="TextBox 5">
            <a:extLst>
              <a:ext uri="{FF2B5EF4-FFF2-40B4-BE49-F238E27FC236}">
                <a16:creationId xmlns:a16="http://schemas.microsoft.com/office/drawing/2014/main" id="{5AD5542B-1575-4382-913B-A79C005EA2CF}"/>
              </a:ext>
            </a:extLst>
          </p:cNvPr>
          <p:cNvSpPr txBox="1"/>
          <p:nvPr/>
        </p:nvSpPr>
        <p:spPr>
          <a:xfrm>
            <a:off x="4657345" y="6500767"/>
            <a:ext cx="6097904" cy="338554"/>
          </a:xfrm>
          <a:prstGeom prst="rect">
            <a:avLst/>
          </a:prstGeom>
          <a:noFill/>
        </p:spPr>
        <p:txBody>
          <a:bodyPr wrap="square">
            <a:spAutoFit/>
          </a:bodyPr>
          <a:lstStyle/>
          <a:p>
            <a:r>
              <a:rPr lang="en-US" sz="1600" dirty="0"/>
              <a:t>Photo by Wesley Tingey on </a:t>
            </a:r>
            <a:r>
              <a:rPr lang="en-US" sz="1600" dirty="0" err="1"/>
              <a:t>Unsplash</a:t>
            </a:r>
            <a:endParaRPr lang="en-US" sz="1600" dirty="0"/>
          </a:p>
        </p:txBody>
      </p:sp>
    </p:spTree>
    <p:extLst>
      <p:ext uri="{BB962C8B-B14F-4D97-AF65-F5344CB8AC3E}">
        <p14:creationId xmlns:p14="http://schemas.microsoft.com/office/powerpoint/2010/main" val="39047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880110"/>
            <a:ext cx="5166360" cy="1451610"/>
          </a:xfrm>
          <a:prstGeom prst="ellipse">
            <a:avLst/>
          </a:prstGeom>
        </p:spPr>
        <p:txBody>
          <a:bodyPr>
            <a:normAutofit fontScale="90000"/>
          </a:bodyPr>
          <a:lstStyle/>
          <a:p>
            <a:r>
              <a:rPr lang="en-US" sz="2400" dirty="0"/>
              <a:t>Providing Access to sealed records</a:t>
            </a:r>
          </a:p>
        </p:txBody>
      </p:sp>
      <p:sp>
        <p:nvSpPr>
          <p:cNvPr id="3" name="Content Placeholder 2"/>
          <p:cNvSpPr>
            <a:spLocks noGrp="1"/>
          </p:cNvSpPr>
          <p:nvPr>
            <p:ph idx="1"/>
          </p:nvPr>
        </p:nvSpPr>
        <p:spPr>
          <a:xfrm>
            <a:off x="804672" y="2640692"/>
            <a:ext cx="4486656" cy="4125868"/>
          </a:xfrm>
        </p:spPr>
        <p:txBody>
          <a:bodyPr>
            <a:noAutofit/>
          </a:bodyPr>
          <a:lstStyle/>
          <a:p>
            <a:pPr>
              <a:spcBef>
                <a:spcPts val="0"/>
              </a:spcBef>
              <a:spcAft>
                <a:spcPts val="2400"/>
              </a:spcAft>
            </a:pPr>
            <a:r>
              <a:rPr lang="en-US" sz="2400" dirty="0"/>
              <a:t>Parties and counsel</a:t>
            </a:r>
          </a:p>
          <a:p>
            <a:pPr>
              <a:spcBef>
                <a:spcPts val="0"/>
              </a:spcBef>
              <a:spcAft>
                <a:spcPts val="2400"/>
              </a:spcAft>
            </a:pPr>
            <a:r>
              <a:rPr lang="en-US" sz="2400" dirty="0"/>
              <a:t>Service providers</a:t>
            </a:r>
          </a:p>
          <a:p>
            <a:pPr>
              <a:spcBef>
                <a:spcPts val="0"/>
              </a:spcBef>
              <a:spcAft>
                <a:spcPts val="2400"/>
              </a:spcAft>
            </a:pPr>
            <a:r>
              <a:rPr lang="en-US" sz="2400" dirty="0"/>
              <a:t>People with specific information about the case</a:t>
            </a:r>
          </a:p>
          <a:p>
            <a:pPr>
              <a:spcBef>
                <a:spcPts val="0"/>
              </a:spcBef>
              <a:spcAft>
                <a:spcPts val="2400"/>
              </a:spcAft>
            </a:pPr>
            <a:r>
              <a:rPr lang="en-US" sz="2400" dirty="0"/>
              <a:t>Journalists, scholars, government</a:t>
            </a:r>
          </a:p>
          <a:p>
            <a:pPr>
              <a:spcBef>
                <a:spcPts val="0"/>
              </a:spcBef>
              <a:spcAft>
                <a:spcPts val="2400"/>
              </a:spcAft>
            </a:pPr>
            <a:r>
              <a:rPr lang="en-US" sz="2400" dirty="0"/>
              <a:t>“Good cause”</a:t>
            </a:r>
          </a:p>
        </p:txBody>
      </p:sp>
      <p:pic>
        <p:nvPicPr>
          <p:cNvPr id="6" name="Picture 5">
            <a:extLst>
              <a:ext uri="{FF2B5EF4-FFF2-40B4-BE49-F238E27FC236}">
                <a16:creationId xmlns:a16="http://schemas.microsoft.com/office/drawing/2014/main" id="{D044E95E-7D81-449A-A70D-4AEAD4BDC292}"/>
              </a:ext>
            </a:extLst>
          </p:cNvPr>
          <p:cNvPicPr>
            <a:picLocks noChangeAspect="1"/>
          </p:cNvPicPr>
          <p:nvPr/>
        </p:nvPicPr>
        <p:blipFill rotWithShape="1">
          <a:blip r:embed="rId2"/>
          <a:srcRect l="16435" r="16898"/>
          <a:stretch/>
        </p:blipFill>
        <p:spPr>
          <a:xfrm>
            <a:off x="6096000" y="10"/>
            <a:ext cx="6096000" cy="6857990"/>
          </a:xfrm>
          <a:prstGeom prst="rect">
            <a:avLst/>
          </a:prstGeom>
        </p:spPr>
      </p:pic>
    </p:spTree>
    <p:extLst>
      <p:ext uri="{BB962C8B-B14F-4D97-AF65-F5344CB8AC3E}">
        <p14:creationId xmlns:p14="http://schemas.microsoft.com/office/powerpoint/2010/main" val="50914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38487-8EFD-4C26-AB69-B3402B1DD4B0}"/>
              </a:ext>
            </a:extLst>
          </p:cNvPr>
          <p:cNvSpPr>
            <a:spLocks noGrp="1"/>
          </p:cNvSpPr>
          <p:nvPr>
            <p:ph type="title" idx="4294967295"/>
          </p:nvPr>
        </p:nvSpPr>
        <p:spPr>
          <a:xfrm>
            <a:off x="4873214" y="988741"/>
            <a:ext cx="7078532" cy="4880518"/>
          </a:xfrm>
          <a:noFill/>
          <a:ln>
            <a:noFill/>
          </a:ln>
        </p:spPr>
        <p:txBody>
          <a:bodyPr vert="horz" wrap="square" lIns="274320" tIns="182880" rIns="274320" bIns="182880" rtlCol="0" anchor="ctr" anchorCtr="1">
            <a:normAutofit/>
          </a:bodyPr>
          <a:lstStyle/>
          <a:p>
            <a:r>
              <a:rPr lang="en-US" sz="4000" dirty="0">
                <a:solidFill>
                  <a:schemeClr val="tx1"/>
                </a:solidFill>
              </a:rPr>
              <a:t>Anything we missed?</a:t>
            </a:r>
            <a:br>
              <a:rPr lang="en-US" sz="4000" dirty="0">
                <a:solidFill>
                  <a:schemeClr val="tx1"/>
                </a:solidFill>
              </a:rPr>
            </a:br>
            <a:r>
              <a:rPr lang="en-US" sz="4000" dirty="0">
                <a:solidFill>
                  <a:schemeClr val="tx1"/>
                </a:solidFill>
              </a:rPr>
              <a:t>Questions?</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74794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8540AE1CC5A43B9D53BBB67901366" ma:contentTypeVersion="13" ma:contentTypeDescription="Create a new document." ma:contentTypeScope="" ma:versionID="e5c3d2acd05ca6bf0f4c32179fa83e08">
  <xsd:schema xmlns:xsd="http://www.w3.org/2001/XMLSchema" xmlns:xs="http://www.w3.org/2001/XMLSchema" xmlns:p="http://schemas.microsoft.com/office/2006/metadata/properties" xmlns:ns3="732df621-09e9-48f9-92a5-4b6e359e3bef" xmlns:ns4="5c751a25-f812-432c-bb57-b0501c527bda" targetNamespace="http://schemas.microsoft.com/office/2006/metadata/properties" ma:root="true" ma:fieldsID="9a5ed3645f4361d22cd21c2cc1c89a58" ns3:_="" ns4:_="">
    <xsd:import namespace="732df621-09e9-48f9-92a5-4b6e359e3bef"/>
    <xsd:import namespace="5c751a25-f812-432c-bb57-b0501c527b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df621-09e9-48f9-92a5-4b6e359e3b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51a25-f812-432c-bb57-b0501c527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980AFF-BEB9-4F57-B07C-005C3D81F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df621-09e9-48f9-92a5-4b6e359e3bef"/>
    <ds:schemaRef ds:uri="5c751a25-f812-432c-bb57-b0501c527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46952-1287-463A-AE06-8BE76851B1E3}">
  <ds:schemaRefs>
    <ds:schemaRef ds:uri="http://schemas.microsoft.com/sharepoint/v3/contenttype/forms"/>
  </ds:schemaRefs>
</ds:datastoreItem>
</file>

<file path=customXml/itemProps3.xml><?xml version="1.0" encoding="utf-8"?>
<ds:datastoreItem xmlns:ds="http://schemas.openxmlformats.org/officeDocument/2006/customXml" ds:itemID="{9FC239A9-3A99-44EF-8170-05C26807B337}">
  <ds:schemaRefs>
    <ds:schemaRef ds:uri="http://purl.org/dc/elements/1.1/"/>
    <ds:schemaRef ds:uri="http://schemas.microsoft.com/office/2006/metadata/properties"/>
    <ds:schemaRef ds:uri="5c751a25-f812-432c-bb57-b0501c527bd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32df621-09e9-48f9-92a5-4b6e359e3be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Parcel</Template>
  <TotalTime>582</TotalTime>
  <Words>220</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MT</vt:lpstr>
      <vt:lpstr>Parcel</vt:lpstr>
      <vt:lpstr>Record Sealing Approaches</vt:lpstr>
      <vt:lpstr>Court record sealing in general</vt:lpstr>
      <vt:lpstr>Record sealing approaches</vt:lpstr>
      <vt:lpstr>Providing Access to sealed records</vt:lpstr>
      <vt:lpstr>Anything we missed? Questions?</vt:lpstr>
    </vt:vector>
  </TitlesOfParts>
  <Company>HLS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the Case  and Fact investigation</dc:title>
  <dc:creator>Caramello, Esme</dc:creator>
  <cp:lastModifiedBy>Eric Ellman</cp:lastModifiedBy>
  <cp:revision>46</cp:revision>
  <dcterms:created xsi:type="dcterms:W3CDTF">2021-01-06T13:57:45Z</dcterms:created>
  <dcterms:modified xsi:type="dcterms:W3CDTF">2021-10-20T19:23:52Z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0x0101000938540AE1CC5A43B9D53BBB67901366</vt:lpwstr>
  </property>
</Properties>
</file>